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8" r:id="rId3"/>
    <p:sldId id="291" r:id="rId4"/>
    <p:sldId id="290" r:id="rId5"/>
    <p:sldId id="292" r:id="rId6"/>
    <p:sldId id="293" r:id="rId7"/>
    <p:sldId id="282" r:id="rId8"/>
    <p:sldId id="301" r:id="rId9"/>
    <p:sldId id="295" r:id="rId10"/>
    <p:sldId id="296" r:id="rId11"/>
    <p:sldId id="303" r:id="rId12"/>
    <p:sldId id="261" r:id="rId13"/>
    <p:sldId id="262" r:id="rId14"/>
    <p:sldId id="294" r:id="rId15"/>
    <p:sldId id="304" r:id="rId16"/>
    <p:sldId id="302" r:id="rId17"/>
    <p:sldId id="297" r:id="rId18"/>
    <p:sldId id="298" r:id="rId19"/>
    <p:sldId id="299" r:id="rId20"/>
    <p:sldId id="300" r:id="rId21"/>
    <p:sldId id="30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73474" autoAdjust="0"/>
  </p:normalViewPr>
  <p:slideViewPr>
    <p:cSldViewPr snapToGrid="0">
      <p:cViewPr varScale="1">
        <p:scale>
          <a:sx n="90" d="100"/>
          <a:sy n="90" d="100"/>
        </p:scale>
        <p:origin x="780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1AD4E-4616-47B9-B42D-23947FF934C5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97946-7952-41B0-BA6A-D8C86F6C0E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618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James Maxwell theorized that electricity, magnetism, and light were different manifestations of the same phenomenon</a:t>
            </a:r>
          </a:p>
          <a:p>
            <a:endParaRPr lang="en-US" dirty="0"/>
          </a:p>
          <a:p>
            <a:r>
              <a:rPr lang="en-US" dirty="0"/>
              <a:t>Heinrich Hertz first proved the existence of the electromagnetic waves theorized by </a:t>
            </a:r>
            <a:r>
              <a:rPr lang="en-US" dirty="0" smtClean="0"/>
              <a:t>Maxwell</a:t>
            </a:r>
          </a:p>
          <a:p>
            <a:endParaRPr lang="en-US" dirty="0" smtClean="0"/>
          </a:p>
          <a:p>
            <a:r>
              <a:rPr lang="en-US" dirty="0" err="1" smtClean="0"/>
              <a:t>Telemobiloskop</a:t>
            </a:r>
            <a:r>
              <a:rPr lang="en-US" dirty="0" smtClean="0"/>
              <a:t> 600</a:t>
            </a:r>
            <a:r>
              <a:rPr lang="en-US" baseline="0" dirty="0" smtClean="0"/>
              <a:t> MHz = </a:t>
            </a:r>
            <a:r>
              <a:rPr lang="en-US" dirty="0" smtClean="0"/>
              <a:t>50 cm  UHF range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4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Radar is a </a:t>
            </a:r>
            <a:r>
              <a:rPr lang="en-US" dirty="0" smtClean="0"/>
              <a:t>palindrome - name coined by the US Navy in 1940</a:t>
            </a:r>
            <a:endParaRPr lang="en-US" dirty="0"/>
          </a:p>
          <a:p>
            <a:endParaRPr lang="en-US" dirty="0"/>
          </a:p>
          <a:p>
            <a:r>
              <a:rPr lang="en-US" dirty="0"/>
              <a:t>CW radars police radar, radar altimeters, proximity fuses, alarm systems</a:t>
            </a:r>
          </a:p>
          <a:p>
            <a:r>
              <a:rPr lang="en-US" dirty="0"/>
              <a:t>Distance</a:t>
            </a:r>
            <a:r>
              <a:rPr lang="en-US" baseline="0" dirty="0"/>
              <a:t> by changing frequency over time</a:t>
            </a:r>
          </a:p>
          <a:p>
            <a:endParaRPr lang="en-US" dirty="0"/>
          </a:p>
          <a:p>
            <a:r>
              <a:rPr lang="en-US" dirty="0"/>
              <a:t>IEEE - Institute of Electrical and Electronics Engineers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94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1914  The</a:t>
            </a:r>
            <a:r>
              <a:rPr lang="en-US" baseline="0" dirty="0"/>
              <a:t> British Gov. prize of </a:t>
            </a:r>
            <a:r>
              <a:rPr lang="en-US" baseline="0" dirty="0">
                <a:latin typeface="Calibri" panose="020F0502020204030204" pitchFamily="34" charset="0"/>
                <a:cs typeface="Calibri" panose="020F0502020204030204" pitchFamily="34" charset="0"/>
              </a:rPr>
              <a:t>£</a:t>
            </a:r>
            <a:r>
              <a:rPr lang="en-US" dirty="0"/>
              <a:t>25000 for a weapon against zeppelins or to remotely control unmanned vehicles</a:t>
            </a:r>
          </a:p>
          <a:p>
            <a:endParaRPr lang="en-US" dirty="0" smtClean="0"/>
          </a:p>
          <a:p>
            <a:r>
              <a:rPr lang="en-US" dirty="0" smtClean="0"/>
              <a:t>1923</a:t>
            </a:r>
            <a:r>
              <a:rPr lang="en-US" baseline="0" dirty="0" smtClean="0"/>
              <a:t>  </a:t>
            </a:r>
            <a:r>
              <a:rPr lang="en-US" dirty="0" err="1"/>
              <a:t>Grindell</a:t>
            </a:r>
            <a:r>
              <a:rPr lang="en-US" dirty="0"/>
              <a:t> claimed</a:t>
            </a:r>
            <a:r>
              <a:rPr lang="en-US" baseline="0" dirty="0"/>
              <a:t> to have invented a “Death Ray”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1934  </a:t>
            </a:r>
            <a:r>
              <a:rPr lang="en-US" baseline="0" dirty="0"/>
              <a:t>Talk of a German Death Ray – </a:t>
            </a:r>
            <a:r>
              <a:rPr lang="en-US" b="1" baseline="0" dirty="0"/>
              <a:t>Death Ray gap!</a:t>
            </a:r>
            <a:r>
              <a:rPr lang="en-US" baseline="0" dirty="0"/>
              <a:t> - </a:t>
            </a:r>
            <a:r>
              <a:rPr lang="en-US" dirty="0"/>
              <a:t>£1,000 prize for anyone who could zap a sheep at 100 paces - </a:t>
            </a:r>
            <a:r>
              <a:rPr lang="en-US" b="1" dirty="0"/>
              <a:t>Committee for the Scientific Survey of Air Defense</a:t>
            </a:r>
            <a:r>
              <a:rPr lang="en-US" dirty="0"/>
              <a:t>  (Tizard Committee)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1935  </a:t>
            </a:r>
            <a:r>
              <a:rPr lang="en-US" b="1" dirty="0"/>
              <a:t>Robert</a:t>
            </a:r>
            <a:r>
              <a:rPr lang="en-US" b="1" baseline="0" dirty="0"/>
              <a:t> Watson-Watt and Arnold Wilkins </a:t>
            </a:r>
            <a:r>
              <a:rPr lang="en-US" baseline="0" dirty="0"/>
              <a:t>showed a death ray was impossible but suggested that  radio waves could detect aircraft</a:t>
            </a:r>
            <a:r>
              <a:rPr lang="en-US" baseline="0" dirty="0" smtClean="0"/>
              <a:t>.      </a:t>
            </a:r>
            <a:r>
              <a:rPr lang="en-US" baseline="0" dirty="0" err="1" smtClean="0"/>
              <a:t>Daventry</a:t>
            </a:r>
            <a:r>
              <a:rPr lang="en-US" baseline="0" dirty="0" smtClean="0"/>
              <a:t> BBC radio transmitter 6 MHz = 50 meters at 10 kW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104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85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Development stemmed from 1930’s British TV development at 45 MHz = </a:t>
            </a:r>
            <a:r>
              <a:rPr lang="en-US" baseline="0" dirty="0" smtClean="0"/>
              <a:t>6.6 m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 smtClean="0"/>
              <a:t>Leigh Light – steerable 22 million Candela carbon arc light -  First successful attack 6 July 1942  - U-502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103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first the Germans did</a:t>
            </a:r>
            <a:r>
              <a:rPr lang="en-US" baseline="0" dirty="0"/>
              <a:t> not believe that a radar could be operated from an </a:t>
            </a:r>
            <a:r>
              <a:rPr lang="en-US" baseline="0" dirty="0" smtClean="0"/>
              <a:t>aircraft</a:t>
            </a:r>
          </a:p>
          <a:p>
            <a:endParaRPr lang="en-US" baseline="0" dirty="0" smtClean="0"/>
          </a:p>
          <a:p>
            <a:r>
              <a:rPr lang="en-US" baseline="0" dirty="0" smtClean="0"/>
              <a:t>Human hearing range 20 Hz - 20 kHz</a:t>
            </a:r>
          </a:p>
          <a:p>
            <a:endParaRPr lang="en-US" baseline="0" dirty="0" smtClean="0"/>
          </a:p>
          <a:p>
            <a:r>
              <a:rPr lang="en-US" dirty="0" err="1" smtClean="0"/>
              <a:t>FuMB</a:t>
            </a:r>
            <a:r>
              <a:rPr lang="en-US" baseline="0" dirty="0" smtClean="0"/>
              <a:t> = </a:t>
            </a:r>
            <a:r>
              <a:rPr lang="en-US" dirty="0" err="1" smtClean="0"/>
              <a:t>Funkmess-Beobachtung</a:t>
            </a:r>
            <a:r>
              <a:rPr lang="en-US" baseline="0" dirty="0" smtClean="0"/>
              <a:t> = Radio Measurement Monitoring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86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Hagenuk</a:t>
            </a:r>
            <a:r>
              <a:rPr lang="en-US" dirty="0" smtClean="0"/>
              <a:t> receiver</a:t>
            </a:r>
          </a:p>
          <a:p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Wanze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= W-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Anz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[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Wellenanzeiger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767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0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Early war German radars used klystrons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Oxide coated cathode – copper anode block - output coupling loop - waveguide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595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Wellington bomber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88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Germans did not believe that a radar could be developed beyond</a:t>
            </a:r>
            <a:r>
              <a:rPr lang="en-US" baseline="0" dirty="0"/>
              <a:t> VHF wavelength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Fingerantenne</a:t>
            </a:r>
            <a:r>
              <a:rPr lang="en-US" baseline="0" dirty="0" smtClean="0"/>
              <a:t> </a:t>
            </a:r>
            <a:r>
              <a:rPr lang="en-US" baseline="0" dirty="0"/>
              <a:t>– high pass filter was a </a:t>
            </a:r>
            <a:r>
              <a:rPr lang="en-US" b="1" baseline="0" dirty="0"/>
              <a:t>dielectric resonator</a:t>
            </a:r>
          </a:p>
          <a:p>
            <a:endParaRPr lang="en-US" b="0" baseline="0" dirty="0" smtClean="0"/>
          </a:p>
          <a:p>
            <a:r>
              <a:rPr lang="en-US" b="0" baseline="0" dirty="0" err="1" smtClean="0"/>
              <a:t>Fliege</a:t>
            </a:r>
            <a:r>
              <a:rPr lang="en-US" b="0" baseline="0" dirty="0" smtClean="0"/>
              <a:t> </a:t>
            </a:r>
            <a:r>
              <a:rPr lang="en-US" b="0" baseline="0" dirty="0"/>
              <a:t>antenna omitted the high pass filter added a parabolic reflector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111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 the Germans did not believe that a radar could be developed beyond S wavelength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666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Dielectric loaded antenna = </a:t>
            </a:r>
            <a:r>
              <a:rPr lang="en-US" dirty="0" err="1" smtClean="0"/>
              <a:t>Polyrod</a:t>
            </a:r>
            <a:r>
              <a:rPr lang="en-US" dirty="0" smtClean="0"/>
              <a:t> antenna  </a:t>
            </a:r>
            <a:r>
              <a:rPr lang="el-GR" dirty="0" smtClean="0"/>
              <a:t>λ/4 </a:t>
            </a:r>
            <a:r>
              <a:rPr lang="en-US" dirty="0" smtClean="0"/>
              <a:t>rod of polystyrene</a:t>
            </a:r>
          </a:p>
          <a:p>
            <a:endParaRPr lang="en-US" dirty="0" smtClean="0"/>
          </a:p>
          <a:p>
            <a:r>
              <a:rPr lang="en-US" dirty="0" smtClean="0"/>
              <a:t>Next a 1 min</a:t>
            </a:r>
            <a:r>
              <a:rPr lang="en-US" baseline="0" dirty="0" smtClean="0"/>
              <a:t> video:  </a:t>
            </a:r>
            <a:r>
              <a:rPr lang="en-US" dirty="0" smtClean="0"/>
              <a:t>Foundation for German Communication and Related Technologies </a:t>
            </a:r>
          </a:p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Arthur O. Bauer - </a:t>
            </a:r>
            <a:r>
              <a:rPr lang="en-US" dirty="0" err="1" smtClean="0"/>
              <a:t>Duivendrecht</a:t>
            </a:r>
            <a:r>
              <a:rPr lang="en-US" dirty="0" smtClean="0"/>
              <a:t> (near Amsterdam) Netherlands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312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Arthur O. Bauer - </a:t>
            </a:r>
            <a:r>
              <a:rPr lang="en-US" dirty="0" err="1"/>
              <a:t>Duivendrecht</a:t>
            </a:r>
            <a:r>
              <a:rPr lang="en-US" dirty="0"/>
              <a:t> (near Amsterdam) Netherlands</a:t>
            </a:r>
          </a:p>
          <a:p>
            <a:endParaRPr lang="en-US" dirty="0"/>
          </a:p>
          <a:p>
            <a:r>
              <a:rPr lang="nl-NL" dirty="0"/>
              <a:t>Kloosterstraat 23-25</a:t>
            </a:r>
          </a:p>
          <a:p>
            <a:r>
              <a:rPr lang="nl-NL" dirty="0"/>
              <a:t>1115 BJ Duivendrecht</a:t>
            </a:r>
          </a:p>
          <a:p>
            <a:r>
              <a:rPr lang="nl-NL" dirty="0"/>
              <a:t>Netherlands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97946-7952-41B0-BA6A-D8C86F6C0E4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824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6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7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12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0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26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7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5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3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57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8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C795C-F150-47BF-B9B6-1E8760CA8CB3}" type="datetimeFigureOut">
              <a:rPr lang="en-US" smtClean="0"/>
              <a:t>10/17/2020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26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tiff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9" y="160035"/>
            <a:ext cx="8620125" cy="815578"/>
          </a:xfrm>
        </p:spPr>
        <p:txBody>
          <a:bodyPr>
            <a:normAutofit fontScale="90000"/>
          </a:bodyPr>
          <a:lstStyle/>
          <a:p>
            <a:r>
              <a:rPr lang="en-US" dirty="0"/>
              <a:t>Radar vs U-boats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952685"/>
            <a:ext cx="6858000" cy="432197"/>
          </a:xfrm>
        </p:spPr>
        <p:txBody>
          <a:bodyPr>
            <a:normAutofit/>
          </a:bodyPr>
          <a:lstStyle/>
          <a:p>
            <a:r>
              <a:rPr lang="en-US" dirty="0"/>
              <a:t>Allied Radars vs U-boat Radar </a:t>
            </a:r>
            <a:r>
              <a:rPr lang="en-US" dirty="0" smtClean="0"/>
              <a:t>Warning Receivers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77571" y="6210324"/>
            <a:ext cx="520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Captain Jerry Mason, USN (ret.)    VE7YAB</a:t>
            </a:r>
          </a:p>
          <a:p>
            <a:pPr algn="ctr"/>
            <a:r>
              <a:rPr lang="en-US" dirty="0"/>
              <a:t>U-boat Archive Website    http://uboatarchive.net</a:t>
            </a:r>
          </a:p>
        </p:txBody>
      </p:sp>
      <p:pic>
        <p:nvPicPr>
          <p:cNvPr id="1026" name="Picture 2" descr="RADAR WILL WIN THE WAR / LIFE magazine, 19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030" y="1530409"/>
            <a:ext cx="6497939" cy="453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635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6649"/>
            <a:ext cx="7886700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Radio/Radar History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859" y="1151620"/>
            <a:ext cx="83561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1864  James Maxwell published mathematical equations describing EM waves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1886  </a:t>
            </a:r>
            <a:r>
              <a:rPr lang="en-US" sz="2000" dirty="0" smtClean="0"/>
              <a:t>Heinrich </a:t>
            </a:r>
            <a:r>
              <a:rPr lang="en-US" sz="2000" dirty="0"/>
              <a:t>Hertz noted that EM waves could be reflected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1895  Guglielmo Marconi introduced practical communication by EM waves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1904  Christian Hülsmeyer demonstrated an EM wave echo-location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544" y="5365221"/>
            <a:ext cx="5155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Admiral von Tirpitz’s reply:</a:t>
            </a:r>
          </a:p>
          <a:p>
            <a:r>
              <a:rPr lang="en-US" sz="2000" dirty="0"/>
              <a:t>“Not interested. My people have better ideas!”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8544" y="6332834"/>
            <a:ext cx="8170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Up to WWII  UK, FR, DE, IT, JA, NL, SU, US  all developed radar </a:t>
            </a:r>
            <a:r>
              <a:rPr lang="en-US" sz="2000" dirty="0" smtClean="0"/>
              <a:t>technology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275156" y="3295208"/>
            <a:ext cx="2540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Telemobiloskop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44224" y="4400205"/>
            <a:ext cx="1382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Spark gap TX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790" y="3611301"/>
            <a:ext cx="123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Coherer RX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56" y="3793211"/>
            <a:ext cx="3907902" cy="13122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604" y="3218327"/>
            <a:ext cx="2756340" cy="305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9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6649"/>
            <a:ext cx="7886700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Radar Basics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110" y="1018483"/>
            <a:ext cx="83561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1200"/>
              </a:spcAft>
            </a:pPr>
            <a:r>
              <a:rPr lang="en-US" sz="2000" dirty="0"/>
              <a:t>RADAR – </a:t>
            </a:r>
            <a:r>
              <a:rPr lang="en-US" sz="2000" dirty="0">
                <a:solidFill>
                  <a:srgbClr val="FF0000"/>
                </a:solidFill>
              </a:rPr>
              <a:t>RA</a:t>
            </a:r>
            <a:r>
              <a:rPr lang="en-US" sz="2000" dirty="0"/>
              <a:t>dio </a:t>
            </a:r>
            <a:r>
              <a:rPr lang="en-US" sz="2000" dirty="0">
                <a:solidFill>
                  <a:srgbClr val="FF0000"/>
                </a:solidFill>
              </a:rPr>
              <a:t>D</a:t>
            </a:r>
            <a:r>
              <a:rPr lang="en-US" sz="2000" dirty="0"/>
              <a:t>etection and </a:t>
            </a:r>
            <a:r>
              <a:rPr lang="en-US" sz="2000" dirty="0">
                <a:solidFill>
                  <a:srgbClr val="FF0000"/>
                </a:solidFill>
              </a:rPr>
              <a:t>R</a:t>
            </a:r>
            <a:r>
              <a:rPr lang="en-US" sz="2000" dirty="0"/>
              <a:t>anging</a:t>
            </a:r>
          </a:p>
          <a:p>
            <a:pPr defTabSz="457200">
              <a:spcAft>
                <a:spcPts val="1200"/>
              </a:spcAft>
            </a:pPr>
            <a:r>
              <a:rPr lang="en-US" sz="2000" dirty="0"/>
              <a:t>	CW - </a:t>
            </a:r>
            <a:r>
              <a:rPr lang="en-US" sz="2000" dirty="0">
                <a:solidFill>
                  <a:srgbClr val="FF0000"/>
                </a:solidFill>
              </a:rPr>
              <a:t>C</a:t>
            </a:r>
            <a:r>
              <a:rPr lang="en-US" sz="2000" dirty="0"/>
              <a:t>ontinuous </a:t>
            </a:r>
            <a:r>
              <a:rPr lang="en-US" sz="2000" dirty="0">
                <a:solidFill>
                  <a:srgbClr val="FF0000"/>
                </a:solidFill>
              </a:rPr>
              <a:t>W</a:t>
            </a:r>
            <a:r>
              <a:rPr lang="en-US" sz="2000" dirty="0"/>
              <a:t>ave – transmitter and receiver operate continuously</a:t>
            </a:r>
          </a:p>
          <a:p>
            <a:pPr defTabSz="457200">
              <a:spcAft>
                <a:spcPts val="1200"/>
              </a:spcAft>
            </a:pPr>
            <a:r>
              <a:rPr lang="en-US" sz="2000" dirty="0"/>
              <a:t>	Pulsed – transmitter emits a short pulse during which the receiver is off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80368" y="2409823"/>
            <a:ext cx="5425107" cy="2276477"/>
            <a:chOff x="318468" y="1743075"/>
            <a:chExt cx="7254996" cy="293093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468" y="1743075"/>
              <a:ext cx="2700957" cy="151381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425" y="3390236"/>
              <a:ext cx="3190875" cy="128377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4399" y="2958725"/>
              <a:ext cx="2799065" cy="171322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5331" y="1747278"/>
              <a:ext cx="2618137" cy="1526268"/>
            </a:xfrm>
            <a:prstGeom prst="rect">
              <a:avLst/>
            </a:prstGeom>
          </p:spPr>
        </p:pic>
      </p:grpSp>
      <p:pic>
        <p:nvPicPr>
          <p:cNvPr id="2050" name="Picture 2" descr="Image result for radio radar spectr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069730"/>
            <a:ext cx="9058276" cy="169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76726" y="2854947"/>
            <a:ext cx="3257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Radars characterized by:</a:t>
            </a:r>
          </a:p>
          <a:p>
            <a:r>
              <a:rPr lang="en-US" sz="2000" dirty="0"/>
              <a:t>    Frequency</a:t>
            </a:r>
          </a:p>
          <a:p>
            <a:r>
              <a:rPr lang="en-US" sz="2000" dirty="0"/>
              <a:t>    Pulse width</a:t>
            </a:r>
          </a:p>
          <a:p>
            <a:r>
              <a:rPr lang="en-US" sz="2000" dirty="0"/>
              <a:t>    Pulse repetition frequency</a:t>
            </a:r>
          </a:p>
        </p:txBody>
      </p:sp>
    </p:spTree>
    <p:extLst>
      <p:ext uri="{BB962C8B-B14F-4D97-AF65-F5344CB8AC3E}">
        <p14:creationId xmlns:p14="http://schemas.microsoft.com/office/powerpoint/2010/main" val="176538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6649"/>
            <a:ext cx="7886700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Chain Home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234" y="806974"/>
            <a:ext cx="88255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100" dirty="0"/>
              <a:t>1938  Chain Home: the first radar organized into a complete air defense system</a:t>
            </a:r>
          </a:p>
        </p:txBody>
      </p:sp>
      <p:pic>
        <p:nvPicPr>
          <p:cNvPr id="1026" name="Picture 2" descr="Image result for chain home rad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5139"/>
            <a:ext cx="3603193" cy="275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9234" y="1323495"/>
            <a:ext cx="587239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Transmitter based on an existing CW HF transmitter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Transmit antennas – Curtain array: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	2 stacks of half wave dipoles with reflectors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Receive antennas – Adcock array: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	3 sets of crossed half wave dipoles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	Distance by time base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	Azimuth and height finding by goniometer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72744" y="4233164"/>
            <a:ext cx="2495551" cy="2139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Frequency: </a:t>
            </a:r>
          </a:p>
          <a:p>
            <a:pPr>
              <a:spcAft>
                <a:spcPts val="600"/>
              </a:spcAft>
            </a:pPr>
            <a:r>
              <a:rPr lang="en-US" dirty="0"/>
              <a:t>20-30 MHz = 10-15 m</a:t>
            </a:r>
          </a:p>
          <a:p>
            <a:pPr>
              <a:spcAft>
                <a:spcPts val="600"/>
              </a:spcAft>
            </a:pPr>
            <a:r>
              <a:rPr lang="en-US" dirty="0"/>
              <a:t>PW: 20 us</a:t>
            </a:r>
          </a:p>
          <a:p>
            <a:pPr>
              <a:spcAft>
                <a:spcPts val="600"/>
              </a:spcAft>
            </a:pPr>
            <a:r>
              <a:rPr lang="en-US" dirty="0"/>
              <a:t>PRF: 25 and 12/5 pps</a:t>
            </a:r>
          </a:p>
          <a:p>
            <a:pPr>
              <a:spcAft>
                <a:spcPts val="600"/>
              </a:spcAft>
            </a:pPr>
            <a:r>
              <a:rPr lang="en-US" dirty="0"/>
              <a:t>Power: 350 later 750 kW</a:t>
            </a:r>
          </a:p>
          <a:p>
            <a:pPr>
              <a:spcAft>
                <a:spcPts val="600"/>
              </a:spcAft>
            </a:pPr>
            <a:r>
              <a:rPr lang="en-US" dirty="0"/>
              <a:t>Range:  120 nm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20922" y="361637"/>
            <a:ext cx="1053494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HF Band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35776" y="3313724"/>
            <a:ext cx="3462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1923  Grindell Matthews death ray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054" y="3683056"/>
            <a:ext cx="2111577" cy="28506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58200" y="6488667"/>
            <a:ext cx="2685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1935 Daventry Experiment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895" y="1346446"/>
            <a:ext cx="3074730" cy="196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7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6649"/>
            <a:ext cx="7886700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Early Skirmishes  -  The Happy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375" y="1081777"/>
            <a:ext cx="8989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Sep 1939 – Jul </a:t>
            </a:r>
            <a:r>
              <a:rPr lang="en-US" sz="2000" dirty="0" smtClean="0"/>
              <a:t>1940        Convoys    Few </a:t>
            </a:r>
            <a:r>
              <a:rPr lang="en-US" sz="2000" dirty="0"/>
              <a:t>boats at sea    Night surface attack developed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July 1940 – Apr </a:t>
            </a:r>
            <a:r>
              <a:rPr lang="en-US" sz="2000" dirty="0" smtClean="0"/>
              <a:t>1941      French </a:t>
            </a:r>
            <a:r>
              <a:rPr lang="en-US" sz="2000" dirty="0"/>
              <a:t>bases    More boats at sea   Wolfpack tactics</a:t>
            </a:r>
          </a:p>
        </p:txBody>
      </p:sp>
      <p:pic>
        <p:nvPicPr>
          <p:cNvPr id="3080" name="Picture 8" descr="Image result for Convoy U-bo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9107"/>
            <a:ext cx="5756098" cy="459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75507" y="2550813"/>
            <a:ext cx="2447080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000" u="sng" dirty="0"/>
              <a:t>Reasons it ended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Training &amp; experience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HF Direction Finding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Ship &amp; aircraft radar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187" y="4715435"/>
            <a:ext cx="3170814" cy="214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5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968" y="203134"/>
            <a:ext cx="7089962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ASV Mk. I/II &amp; Type 286 Radars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224" y="1048255"/>
            <a:ext cx="855345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en-US" sz="2000" dirty="0"/>
              <a:t>AI (</a:t>
            </a:r>
            <a:r>
              <a:rPr lang="en-US" sz="2000" dirty="0">
                <a:solidFill>
                  <a:srgbClr val="FF0000"/>
                </a:solidFill>
              </a:rPr>
              <a:t>A</a:t>
            </a:r>
            <a:r>
              <a:rPr lang="en-US" sz="2000" dirty="0"/>
              <a:t>ir </a:t>
            </a:r>
            <a:r>
              <a:rPr lang="en-US" sz="2000" dirty="0">
                <a:solidFill>
                  <a:srgbClr val="FF0000"/>
                </a:solidFill>
              </a:rPr>
              <a:t>I</a:t>
            </a:r>
            <a:r>
              <a:rPr lang="en-US" sz="2000" dirty="0"/>
              <a:t>ntercept) and ASV (</a:t>
            </a:r>
            <a:r>
              <a:rPr lang="en-US" sz="2000" dirty="0">
                <a:solidFill>
                  <a:srgbClr val="FF0000"/>
                </a:solidFill>
              </a:rPr>
              <a:t>A</a:t>
            </a:r>
            <a:r>
              <a:rPr lang="en-US" sz="2000" dirty="0"/>
              <a:t>ir to </a:t>
            </a:r>
            <a:r>
              <a:rPr lang="en-US" sz="2000" dirty="0">
                <a:solidFill>
                  <a:srgbClr val="FF0000"/>
                </a:solidFill>
              </a:rPr>
              <a:t>S</a:t>
            </a:r>
            <a:r>
              <a:rPr lang="en-US" sz="2000" dirty="0"/>
              <a:t>urface </a:t>
            </a:r>
            <a:r>
              <a:rPr lang="en-US" sz="2000" dirty="0" smtClean="0">
                <a:solidFill>
                  <a:srgbClr val="FF0000"/>
                </a:solidFill>
              </a:rPr>
              <a:t>V</a:t>
            </a:r>
            <a:r>
              <a:rPr lang="en-US" sz="2000" dirty="0" smtClean="0"/>
              <a:t>essel) </a:t>
            </a:r>
            <a:r>
              <a:rPr lang="en-US" sz="2000" dirty="0"/>
              <a:t>were pursued simultaneously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ASV Mk. I was introduced early 1940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ASV Mk. II introduced mid 1940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Forward looking – </a:t>
            </a:r>
            <a:r>
              <a:rPr lang="en-US" sz="2000" dirty="0" err="1"/>
              <a:t>Tx</a:t>
            </a:r>
            <a:r>
              <a:rPr lang="en-US" sz="2000" dirty="0"/>
              <a:t> &amp; Rx Yagi antennas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Side looking - </a:t>
            </a:r>
            <a:r>
              <a:rPr lang="en-US" sz="2000" dirty="0" err="1"/>
              <a:t>Tx</a:t>
            </a:r>
            <a:r>
              <a:rPr lang="en-US" sz="2000" dirty="0"/>
              <a:t> dipole array    Rx Sterba arrays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Distance by time base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Azimuth by comparing left/right returns</a:t>
            </a:r>
          </a:p>
        </p:txBody>
      </p:sp>
      <p:pic>
        <p:nvPicPr>
          <p:cNvPr id="4098" name="Picture 2" descr="Image result for ASV II rad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8639"/>
            <a:ext cx="4132613" cy="285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ASV II Radar displ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625" y="4400740"/>
            <a:ext cx="3033951" cy="246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28695" y="1570987"/>
            <a:ext cx="3050066" cy="24929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Frequency: 176 MHz = 170 cm </a:t>
            </a:r>
          </a:p>
          <a:p>
            <a:pPr>
              <a:spcBef>
                <a:spcPts val="600"/>
              </a:spcBef>
            </a:pPr>
            <a:r>
              <a:rPr lang="en-US" dirty="0"/>
              <a:t>PW: 2.5 </a:t>
            </a:r>
            <a:r>
              <a:rPr lang="en-US" dirty="0" smtClean="0"/>
              <a:t>us 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PRF: </a:t>
            </a:r>
            <a:r>
              <a:rPr lang="en-US" dirty="0" smtClean="0"/>
              <a:t>400 </a:t>
            </a:r>
            <a:r>
              <a:rPr lang="en-US" dirty="0" err="1" smtClean="0"/>
              <a:t>pps</a:t>
            </a:r>
            <a:endParaRPr lang="en-US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Power</a:t>
            </a:r>
            <a:r>
              <a:rPr lang="en-US" dirty="0"/>
              <a:t>: 7 kW</a:t>
            </a:r>
          </a:p>
          <a:p>
            <a:pPr>
              <a:spcBef>
                <a:spcPts val="600"/>
              </a:spcBef>
            </a:pPr>
            <a:r>
              <a:rPr lang="en-US" dirty="0"/>
              <a:t>Range:	Destroyer 20 nm</a:t>
            </a:r>
          </a:p>
          <a:p>
            <a:pPr>
              <a:spcBef>
                <a:spcPts val="600"/>
              </a:spcBef>
            </a:pPr>
            <a:r>
              <a:rPr lang="en-US" dirty="0"/>
              <a:t>	Submarine 3-6 nm</a:t>
            </a:r>
          </a:p>
          <a:p>
            <a:pPr>
              <a:spcBef>
                <a:spcPts val="600"/>
              </a:spcBef>
            </a:pPr>
            <a:r>
              <a:rPr lang="en-US" dirty="0"/>
              <a:t>Minimum range: 1 nm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88941" y="370982"/>
            <a:ext cx="1199367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VHF Band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0780" y="4400740"/>
            <a:ext cx="1683220" cy="246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29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5265" y="1036016"/>
            <a:ext cx="8763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/>
              <a:t>Summer 1941 an ASV-1 equipped Wellington was captured in North Africa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Installed from Aug 1942 – Banned Aug 1943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German designed receiver made under license by French firms Metox &amp; Grandin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Superheterodyne VHF receiver – Frequency range:  113 – 484 MHz = 61 – 265 cm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Manual search – indication headphone/loudspeaker        Later magic eye installed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Antenna FuMB Ant. 2 Honduras “Biscay Cross” – turned by hand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9125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Metox    FuMB 1 (R600/600A)</a:t>
            </a:r>
          </a:p>
        </p:txBody>
      </p:sp>
      <p:pic>
        <p:nvPicPr>
          <p:cNvPr id="1028" name="Picture 4" descr="http://www.uboataces.com/images/biscay_cro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4445"/>
            <a:ext cx="2045326" cy="309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475" y="4195879"/>
            <a:ext cx="4577587" cy="22262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687" y="4102626"/>
            <a:ext cx="2168426" cy="24127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88942" y="370982"/>
            <a:ext cx="1199367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VHF Band</a:t>
            </a:r>
          </a:p>
        </p:txBody>
      </p:sp>
    </p:spTree>
    <p:extLst>
      <p:ext uri="{BB962C8B-B14F-4D97-AF65-F5344CB8AC3E}">
        <p14:creationId xmlns:p14="http://schemas.microsoft.com/office/powerpoint/2010/main" val="1079633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974" y="1038116"/>
            <a:ext cx="896302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/>
              <a:t>Replaced Metox on boats equipped with FuMO 30 radar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Installed from Dec 1943 – Banned shortly thereafter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Superheterodyne VHF receiver RS 1/5 UD 42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Frequency range:  90 – 470 MHz = 64 – 333 cm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Manual search – indication headphone/loudspeaker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Antenna FuMB Ant. 5 Samoa on FuMO 30 radar antenna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9125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Samos    FuMB 4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122" y="1004055"/>
            <a:ext cx="2928878" cy="27424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2" y="3840425"/>
            <a:ext cx="2922494" cy="3017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721" y="4247908"/>
            <a:ext cx="4727593" cy="22522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88940" y="370982"/>
            <a:ext cx="1199367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VHF Band</a:t>
            </a:r>
          </a:p>
        </p:txBody>
      </p:sp>
    </p:spTree>
    <p:extLst>
      <p:ext uri="{BB962C8B-B14F-4D97-AF65-F5344CB8AC3E}">
        <p14:creationId xmlns:p14="http://schemas.microsoft.com/office/powerpoint/2010/main" val="238389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6630" y="1075208"/>
            <a:ext cx="8951514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dirty="0"/>
              <a:t>Wanze G1 installed from Aug 1943 – Banned Nov 1943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Superhet receiver – Frequency range:  166 – 250 MHz = 120 – 180 cm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Automatic search 24 times/sec        Fine tuning by hand 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Indication CRT + headphone/loudspeaker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Antenna	  FuMB Ant. 3 Bali – “Runddipol” – no direction indication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Wanze G2 installed from Nov 43 – non radiating – variable speed automatic search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93051" y="250685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Zypern “Wanze” G1/G2  FuMB 8/9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66" y="3873577"/>
            <a:ext cx="3672869" cy="29866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523" y="3856649"/>
            <a:ext cx="2138643" cy="30013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77" y="3871356"/>
            <a:ext cx="2826223" cy="29910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956" y="871491"/>
            <a:ext cx="1615044" cy="21726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88942" y="370982"/>
            <a:ext cx="1199367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VHF Band</a:t>
            </a:r>
          </a:p>
        </p:txBody>
      </p:sp>
    </p:spTree>
    <p:extLst>
      <p:ext uri="{BB962C8B-B14F-4D97-AF65-F5344CB8AC3E}">
        <p14:creationId xmlns:p14="http://schemas.microsoft.com/office/powerpoint/2010/main" val="1710412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2346" y="1027556"/>
            <a:ext cx="894165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/>
              <a:t>From Nov 1943    Intended as a stopgap measure until Wanz G2 could be installed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Used the existing FuMB Ant. 3 Bali – “Runddipol”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Frequency range:  100 – 400 MHz = 75 – 300 cm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Simple crystal detector consisting of two inductances, a rectifier and a condenser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Attached to the boat’s Radione R2 broadcast receiver </a:t>
            </a:r>
            <a:r>
              <a:rPr lang="en-US" sz="2000" u="sng" dirty="0"/>
              <a:t>without superhet stage tube 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No tuning - indication by headphone/loudspeaker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29823" y="277697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Borkum FuMB 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134" y="3975183"/>
            <a:ext cx="2995589" cy="24264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259" y="3854164"/>
            <a:ext cx="2860797" cy="300383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38" y="3717524"/>
            <a:ext cx="2324314" cy="13549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38" y="4873620"/>
            <a:ext cx="2324314" cy="19122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1094" y="6488668"/>
            <a:ext cx="140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Crystal Radio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79978" y="394184"/>
            <a:ext cx="1199367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VHF Band</a:t>
            </a:r>
          </a:p>
        </p:txBody>
      </p:sp>
    </p:spTree>
    <p:extLst>
      <p:ext uri="{BB962C8B-B14F-4D97-AF65-F5344CB8AC3E}">
        <p14:creationId xmlns:p14="http://schemas.microsoft.com/office/powerpoint/2010/main" val="1686774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6649"/>
            <a:ext cx="7886700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Standoff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234" y="1051763"/>
            <a:ext cx="898476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100" dirty="0"/>
              <a:t>Apr 1941 – Apr 1943	Radar, HF DF, new tactics and training frustrated attacks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U-boat numbers rose but tonnage lost/boat decreased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Losses rose but were acceptable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Operations shifted to mid-Atlantic gap &amp; remote areas</a:t>
            </a:r>
          </a:p>
          <a:p>
            <a:pPr lvl="6">
              <a:spcAft>
                <a:spcPts val="1200"/>
              </a:spcAft>
            </a:pPr>
            <a:r>
              <a:rPr lang="en-US" sz="2100" dirty="0"/>
              <a:t>U-boats forced to cross the Bay of Biscay submerged</a:t>
            </a:r>
          </a:p>
        </p:txBody>
      </p:sp>
      <p:pic>
        <p:nvPicPr>
          <p:cNvPr id="2052" name="Picture 4" descr="http://nzetc.victoria.ac.nz/etexts/WH2-2Epi/WH2-2Epi-a02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7" y="3807261"/>
            <a:ext cx="4500332" cy="302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806" y="3807261"/>
            <a:ext cx="2149677" cy="30507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117" y="3821431"/>
            <a:ext cx="2118511" cy="30456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49357" y="6138249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 - Jul 42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2165" y="6138249"/>
            <a:ext cx="1698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Aug 42 –May 43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34" y="1565597"/>
            <a:ext cx="2512248" cy="202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99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187371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Cavity Magnetron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1" y="952500"/>
            <a:ext cx="8943975" cy="358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dirty="0"/>
              <a:t>Conventional tube - electrons are emitted from a negatively charged heated cathode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		     and attracted to a positively charged anode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1907  The idea of a grid for control was patented by Le de Forest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1920’s – 1930’s  research was conducted into alternate tube design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One alternative used an electromagnet for control – hence the term </a:t>
            </a:r>
            <a:r>
              <a:rPr lang="en-US" sz="2000" b="1" dirty="0"/>
              <a:t>magnetron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1935  Hans Erich Hollmann filed a patent for a multi cavity magnetron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Feb 1940  John Randall and Henry Boot tested a cavity magnetron which produced 	   400 watts at a wavelength of 9.8 cm – later improved to 10 kW at 10 cm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Sep 1940  Delivered to the USA during the Tizard mission</a:t>
            </a:r>
          </a:p>
        </p:txBody>
      </p:sp>
      <p:pic>
        <p:nvPicPr>
          <p:cNvPr id="2052" name="Picture 4" descr="Cutaway view of a magnetr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1" y="4687289"/>
            <a:ext cx="3484934" cy="209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radartutorial.eu/08.transmitters/pic/mag0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0" y="4687290"/>
            <a:ext cx="2092010" cy="209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4419600"/>
            <a:ext cx="2729751" cy="20473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96126" y="6220634"/>
            <a:ext cx="184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Randal and Boot cavity magnetron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00943" y="324097"/>
            <a:ext cx="893193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 Band</a:t>
            </a:r>
          </a:p>
        </p:txBody>
      </p:sp>
    </p:spTree>
    <p:extLst>
      <p:ext uri="{BB962C8B-B14F-4D97-AF65-F5344CB8AC3E}">
        <p14:creationId xmlns:p14="http://schemas.microsoft.com/office/powerpoint/2010/main" val="1196107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685" y="151410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Type 271    DMS-1000    ASV III/VI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435" y="1035101"/>
            <a:ext cx="58180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800"/>
              </a:spcAft>
            </a:pPr>
            <a:r>
              <a:rPr lang="en-US" sz="2000" dirty="0"/>
              <a:t>Type 271 was introduced Mar 1941</a:t>
            </a:r>
          </a:p>
          <a:p>
            <a:pPr defTabSz="457200">
              <a:spcAft>
                <a:spcPts val="800"/>
              </a:spcAft>
            </a:pPr>
            <a:r>
              <a:rPr lang="en-US" sz="2000" dirty="0"/>
              <a:t>DMS-1000 USA radar on UK Liberators from Mar 1942</a:t>
            </a:r>
          </a:p>
          <a:p>
            <a:pPr defTabSz="457200">
              <a:spcAft>
                <a:spcPts val="800"/>
              </a:spcAft>
            </a:pPr>
            <a:r>
              <a:rPr lang="en-US" sz="2000" dirty="0"/>
              <a:t>ASV Mk. III introduced Mar 1943</a:t>
            </a:r>
          </a:p>
          <a:p>
            <a:pPr defTabSz="457200">
              <a:spcAft>
                <a:spcPts val="800"/>
              </a:spcAft>
            </a:pPr>
            <a:r>
              <a:rPr lang="en-US" sz="2000" dirty="0"/>
              <a:t>	Rotating 71 cm parabolic antenna</a:t>
            </a:r>
          </a:p>
          <a:p>
            <a:pPr defTabSz="457200">
              <a:spcAft>
                <a:spcPts val="800"/>
              </a:spcAft>
            </a:pPr>
            <a:r>
              <a:rPr lang="en-US" sz="2000" dirty="0"/>
              <a:t>	PPI display</a:t>
            </a:r>
          </a:p>
          <a:p>
            <a:pPr defTabSz="457200">
              <a:spcAft>
                <a:spcPts val="800"/>
              </a:spcAft>
            </a:pPr>
            <a:r>
              <a:rPr lang="en-US" sz="2000" dirty="0"/>
              <a:t>ASV Mk. VI  introduced mid 1944</a:t>
            </a:r>
          </a:p>
          <a:p>
            <a:pPr defTabSz="457200">
              <a:spcAft>
                <a:spcPts val="800"/>
              </a:spcAft>
            </a:pPr>
            <a:r>
              <a:rPr lang="en-US" sz="2000" dirty="0"/>
              <a:t>	200 kW - “Vixen” attenuator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74722" y="1039818"/>
            <a:ext cx="3105150" cy="28469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Frequency: 3000 MHz = 10 cm </a:t>
            </a:r>
          </a:p>
          <a:p>
            <a:pPr>
              <a:spcBef>
                <a:spcPts val="600"/>
              </a:spcBef>
            </a:pPr>
            <a:r>
              <a:rPr lang="en-US" dirty="0"/>
              <a:t>PW: 1.0 us</a:t>
            </a:r>
          </a:p>
          <a:p>
            <a:pPr>
              <a:spcBef>
                <a:spcPts val="600"/>
              </a:spcBef>
            </a:pPr>
            <a:r>
              <a:rPr lang="en-US" dirty="0"/>
              <a:t>PRF: 750 pps</a:t>
            </a:r>
          </a:p>
          <a:p>
            <a:pPr>
              <a:spcBef>
                <a:spcPts val="600"/>
              </a:spcBef>
            </a:pPr>
            <a:r>
              <a:rPr lang="en-US" dirty="0"/>
              <a:t>Power: 50 kW</a:t>
            </a:r>
          </a:p>
          <a:p>
            <a:pPr>
              <a:spcBef>
                <a:spcPts val="600"/>
              </a:spcBef>
            </a:pPr>
            <a:r>
              <a:rPr lang="en-US" dirty="0"/>
              <a:t>Range:	Destroyer 40 nm</a:t>
            </a:r>
          </a:p>
          <a:p>
            <a:pPr>
              <a:spcBef>
                <a:spcPts val="600"/>
              </a:spcBef>
            </a:pPr>
            <a:r>
              <a:rPr lang="en-US" dirty="0"/>
              <a:t>	Submarine 12 nm</a:t>
            </a:r>
          </a:p>
          <a:p>
            <a:pPr>
              <a:spcBef>
                <a:spcPts val="600"/>
              </a:spcBef>
            </a:pPr>
            <a:r>
              <a:rPr lang="en-US" dirty="0"/>
              <a:t>	Periscope 5 nm</a:t>
            </a:r>
          </a:p>
          <a:p>
            <a:pPr>
              <a:spcBef>
                <a:spcPts val="600"/>
              </a:spcBef>
            </a:pPr>
            <a:r>
              <a:rPr lang="en-US" dirty="0"/>
              <a:t>Minimum range: 1 nm</a:t>
            </a:r>
          </a:p>
        </p:txBody>
      </p:sp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636" y="4132103"/>
            <a:ext cx="2046749" cy="272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Wellington XIV leigh 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2103"/>
            <a:ext cx="5889282" cy="272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00943" y="288237"/>
            <a:ext cx="893193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 Band</a:t>
            </a:r>
          </a:p>
        </p:txBody>
      </p:sp>
    </p:spTree>
    <p:extLst>
      <p:ext uri="{BB962C8B-B14F-4D97-AF65-F5344CB8AC3E}">
        <p14:creationId xmlns:p14="http://schemas.microsoft.com/office/powerpoint/2010/main" val="1875573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647" y="880102"/>
            <a:ext cx="9047779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dirty="0"/>
              <a:t>3 Feb 1943 British Stirling bomber crash - HS2 radar recovered “Rotterdam Gerät”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Installed from Dec 1943	Frequency range:  2500 – 3750 MHz = 8 – 12 cm</a:t>
            </a:r>
          </a:p>
          <a:p>
            <a:pPr>
              <a:spcBef>
                <a:spcPts val="800"/>
              </a:spcBef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λ/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4 dipole antenna – high pass filter - c</a:t>
            </a:r>
            <a:r>
              <a:rPr lang="en-US" sz="2000" dirty="0"/>
              <a:t>rystal detector –frequency optimized amplifier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No tuning - indication by headphone/loudspeaker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Antenna	  initially FuMB Ant. 11 “Fingerantenne” hand turned  - range 5000 meters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	  later	FuMB Ant. 24 Cuba Ia “Fliege” hand turned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70186" y="163484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Naxos    FuMB 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522" y="2951545"/>
            <a:ext cx="2256939" cy="39064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753" y="3443029"/>
            <a:ext cx="1235428" cy="34363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044" y="3443029"/>
            <a:ext cx="1531364" cy="34363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3029"/>
            <a:ext cx="3511140" cy="34926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00943" y="279272"/>
            <a:ext cx="893193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 Band</a:t>
            </a:r>
          </a:p>
        </p:txBody>
      </p:sp>
    </p:spTree>
    <p:extLst>
      <p:ext uri="{BB962C8B-B14F-4D97-AF65-F5344CB8AC3E}">
        <p14:creationId xmlns:p14="http://schemas.microsoft.com/office/powerpoint/2010/main" val="2805550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6649"/>
            <a:ext cx="7886700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Disaster  -  Defeat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961669"/>
            <a:ext cx="9144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100" dirty="0"/>
              <a:t>May 1943 – May 1944	U-boat strength reaches its peak - 240 boats/118 at sea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May 1943 - 43 boats lost - 3 x any previous month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Unacceptable losses - 25% of operational U-boats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U-boats forced to withdraw from the North Atlantic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Jun 1944 – May 1945	French bases lost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New technology - snorkel &amp; homing torpedo introduced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Overwhelmed by sheer numbers of ships and aircraft</a:t>
            </a:r>
          </a:p>
          <a:p>
            <a:pPr>
              <a:spcAft>
                <a:spcPts val="1200"/>
              </a:spcAft>
            </a:pPr>
            <a:r>
              <a:rPr lang="en-US" sz="2100" dirty="0"/>
              <a:t>			U-boats lose all mobility cease to be an effective force</a:t>
            </a:r>
          </a:p>
        </p:txBody>
      </p:sp>
      <p:pic>
        <p:nvPicPr>
          <p:cNvPr id="1028" name="Picture 4" descr="https://defenceoftherealm.files.wordpress.com/2015/05/u-boat-snorkel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247" y="4727347"/>
            <a:ext cx="3110753" cy="213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709702"/>
            <a:ext cx="2671482" cy="2148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3" y="4725123"/>
            <a:ext cx="2689411" cy="213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75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2459"/>
            <a:ext cx="7886700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AN/APS 4 &amp; Type 268/972 Radars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47" y="1009293"/>
            <a:ext cx="85534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en-US" sz="2000" dirty="0"/>
              <a:t>AN/APS 4 USA  radar for small aircraft mid  1944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Pod mounted parabolic antenna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Swept vertically +10/-20°, horizontally through 150°</a:t>
            </a:r>
          </a:p>
          <a:p>
            <a:pPr defTabSz="457200">
              <a:spcAft>
                <a:spcPts val="600"/>
              </a:spcAft>
            </a:pPr>
            <a:endParaRPr lang="en-US" sz="2000" dirty="0"/>
          </a:p>
          <a:p>
            <a:pPr defTabSz="457200">
              <a:spcAft>
                <a:spcPts val="600"/>
              </a:spcAft>
            </a:pPr>
            <a:r>
              <a:rPr lang="en-US" sz="2000" dirty="0"/>
              <a:t>Canadian developed Type 268 for small </a:t>
            </a:r>
            <a:r>
              <a:rPr lang="en-US" sz="2000" dirty="0" smtClean="0"/>
              <a:t>ships late </a:t>
            </a:r>
            <a:r>
              <a:rPr lang="en-US" sz="2000" dirty="0"/>
              <a:t>1944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76 cm antenna rotated at 22 RPM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PRF 500    ship at 9 nm, submarine at 3 nm</a:t>
            </a:r>
          </a:p>
          <a:p>
            <a:pPr defTabSz="457200">
              <a:spcAft>
                <a:spcPts val="600"/>
              </a:spcAft>
            </a:pPr>
            <a:endParaRPr lang="en-US" sz="2000" dirty="0"/>
          </a:p>
          <a:p>
            <a:pPr defTabSz="457200">
              <a:spcAft>
                <a:spcPts val="600"/>
              </a:spcAft>
            </a:pPr>
            <a:r>
              <a:rPr lang="en-US" sz="2000" dirty="0"/>
              <a:t>British Type 972 for escort vessels 1945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2212" y="1009293"/>
            <a:ext cx="3029629" cy="24929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Frequency: 10000 MHz = 3 cm </a:t>
            </a:r>
          </a:p>
          <a:p>
            <a:pPr>
              <a:spcBef>
                <a:spcPts val="600"/>
              </a:spcBef>
            </a:pPr>
            <a:r>
              <a:rPr lang="en-US" dirty="0"/>
              <a:t>PW: 0.6 us</a:t>
            </a:r>
          </a:p>
          <a:p>
            <a:pPr>
              <a:spcBef>
                <a:spcPts val="600"/>
              </a:spcBef>
            </a:pPr>
            <a:r>
              <a:rPr lang="en-US" dirty="0"/>
              <a:t>PRF: 600 of 1000 pps</a:t>
            </a:r>
          </a:p>
          <a:p>
            <a:pPr>
              <a:spcBef>
                <a:spcPts val="600"/>
              </a:spcBef>
            </a:pPr>
            <a:r>
              <a:rPr lang="en-US" dirty="0"/>
              <a:t>Power: 40-70 kW</a:t>
            </a:r>
          </a:p>
          <a:p>
            <a:pPr>
              <a:spcBef>
                <a:spcPts val="600"/>
              </a:spcBef>
            </a:pPr>
            <a:r>
              <a:rPr lang="en-US" dirty="0"/>
              <a:t>Range:	Destroyer 30 nm</a:t>
            </a:r>
          </a:p>
          <a:p>
            <a:pPr>
              <a:spcBef>
                <a:spcPts val="600"/>
              </a:spcBef>
            </a:pPr>
            <a:r>
              <a:rPr lang="en-US" dirty="0"/>
              <a:t>	Submarine 15 nm</a:t>
            </a:r>
          </a:p>
          <a:p>
            <a:pPr>
              <a:spcBef>
                <a:spcPts val="600"/>
              </a:spcBef>
            </a:pPr>
            <a:r>
              <a:rPr lang="en-US" dirty="0"/>
              <a:t>Minimum range: 200 meters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68" y="4642035"/>
            <a:ext cx="2244136" cy="2215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034"/>
            <a:ext cx="3939495" cy="2215966"/>
          </a:xfrm>
          <a:prstGeom prst="rect">
            <a:avLst/>
          </a:prstGeom>
        </p:spPr>
      </p:pic>
      <p:pic>
        <p:nvPicPr>
          <p:cNvPr id="2050" name="Picture 2" descr="http://jproc.ca/sari/268_radar_basic_components_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223" y="3773972"/>
            <a:ext cx="2360226" cy="308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189068" y="270307"/>
            <a:ext cx="907621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X Band</a:t>
            </a:r>
          </a:p>
        </p:txBody>
      </p:sp>
    </p:spTree>
    <p:extLst>
      <p:ext uri="{BB962C8B-B14F-4D97-AF65-F5344CB8AC3E}">
        <p14:creationId xmlns:p14="http://schemas.microsoft.com/office/powerpoint/2010/main" val="283602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010" y="957773"/>
            <a:ext cx="89719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dirty="0"/>
              <a:t>4 Feb 1944 American  B-17 bomber crash - HX2 radar recovered “Meddo Gerät”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Operated in X band 10 GHz = 3 cm        RAF had their own 3 cm system H2S Mk. III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Installed from May 1944		Frequency range:	 14990 – 7495 MHz = 2 – 4 cm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Crystal detector – to Naxos amplifier		 </a:t>
            </a:r>
            <a:r>
              <a:rPr lang="de-DE" sz="2000" dirty="0"/>
              <a:t>2500 – 3750 MHz = 8 – 12 cm</a:t>
            </a:r>
            <a:endParaRPr lang="en-US" sz="2000" dirty="0"/>
          </a:p>
          <a:p>
            <a:pPr>
              <a:spcAft>
                <a:spcPts val="800"/>
              </a:spcAft>
            </a:pPr>
            <a:r>
              <a:rPr lang="en-US" sz="2000" dirty="0"/>
              <a:t>No tuning - indication by loudspeaker/headphone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Antenna	  Combined FuMB Ant. 24 Cuba Ia “Fliege”  hand turned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	             and FuMB Ant. 25 “Mucke”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14655" y="192439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Tunis    FuMB 26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985" y="3437681"/>
            <a:ext cx="2631015" cy="34203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10" y="3806459"/>
            <a:ext cx="3297898" cy="30515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658" y="4328188"/>
            <a:ext cx="2837559" cy="20793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63437" y="308227"/>
            <a:ext cx="1316386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 &amp; X Band</a:t>
            </a:r>
          </a:p>
        </p:txBody>
      </p:sp>
    </p:spTree>
    <p:extLst>
      <p:ext uri="{BB962C8B-B14F-4D97-AF65-F5344CB8AC3E}">
        <p14:creationId xmlns:p14="http://schemas.microsoft.com/office/powerpoint/2010/main" val="5486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4675" y="952553"/>
            <a:ext cx="6136193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dirty="0"/>
              <a:t>Aug 1944    1700 systems ordered - 22 delivered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Frequency range:  2500 – 3500 MHz = 8.5 – 11 cm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Antenna ZA 290M  dielectric loaded radiators  1300 RPM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High pass filter - crystal detector - amplifier/CRT display    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Bearing accuracy 3°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70468" y="154519"/>
            <a:ext cx="5170079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Naxos ZM 4    FuMB 28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685" y="3306427"/>
            <a:ext cx="2937692" cy="35528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10522" y="2951527"/>
            <a:ext cx="2128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U-889   13 May 1945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191" y="748160"/>
            <a:ext cx="2812809" cy="22033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58" y="3291446"/>
            <a:ext cx="3909589" cy="35665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343" y="3059050"/>
            <a:ext cx="2268672" cy="6337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984" y="3787431"/>
            <a:ext cx="2046622" cy="15398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53" y="5377372"/>
            <a:ext cx="1522853" cy="14818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89068" y="270307"/>
            <a:ext cx="893193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 Band</a:t>
            </a:r>
          </a:p>
        </p:txBody>
      </p:sp>
    </p:spTree>
    <p:extLst>
      <p:ext uri="{BB962C8B-B14F-4D97-AF65-F5344CB8AC3E}">
        <p14:creationId xmlns:p14="http://schemas.microsoft.com/office/powerpoint/2010/main" val="408064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272745" y="143456"/>
            <a:ext cx="6770519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Naxos ZM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33041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Foundation for German Communication and Related Technologies   http://www.cdvandt.org</a:t>
            </a:r>
          </a:p>
        </p:txBody>
      </p:sp>
      <p:pic>
        <p:nvPicPr>
          <p:cNvPr id="2" name="NaxosVideoShor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4409" y="775141"/>
            <a:ext cx="7315201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2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303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906" y="1022866"/>
            <a:ext cx="6377877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dirty="0"/>
              <a:t>1945    Intended for Type XXI    Test installation on U-249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Frequency range:	 </a:t>
            </a:r>
            <a:r>
              <a:rPr lang="de-DE" sz="2000" dirty="0"/>
              <a:t>14990 – 7495 MHz = 2 – 4 cm</a:t>
            </a:r>
          </a:p>
          <a:p>
            <a:pPr lvl="1">
              <a:spcAft>
                <a:spcPts val="800"/>
              </a:spcAft>
            </a:pPr>
            <a:r>
              <a:rPr lang="de-DE" sz="2000" dirty="0"/>
              <a:t>		 2500 – 3750 MHz = 8 – 12 cm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Antenna 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/2 </a:t>
            </a:r>
            <a:r>
              <a:rPr lang="en-US" sz="2000" dirty="0"/>
              <a:t>loops small for 3 cm – large for 9 cm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Loops each with crystal detectors in four 90° sectors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4 pre-amps -  switch box - CRT display - alarm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05691" y="168471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Athos    FuMB 35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9522" y="3250209"/>
            <a:ext cx="2128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U-249   10 May 1945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47" y="1004721"/>
            <a:ext cx="2799168" cy="2183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631" y="3855989"/>
            <a:ext cx="2171795" cy="30020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366" y="3855989"/>
            <a:ext cx="1962047" cy="30110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4451"/>
            <a:ext cx="4909366" cy="15382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6" y="3741943"/>
            <a:ext cx="4771524" cy="16882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70426" y="284259"/>
            <a:ext cx="1316386" cy="40011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 &amp; X Band</a:t>
            </a:r>
          </a:p>
        </p:txBody>
      </p:sp>
    </p:spTree>
    <p:extLst>
      <p:ext uri="{BB962C8B-B14F-4D97-AF65-F5344CB8AC3E}">
        <p14:creationId xmlns:p14="http://schemas.microsoft.com/office/powerpoint/2010/main" val="386272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4298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The End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00" y="915947"/>
            <a:ext cx="3725093" cy="50773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7571" y="6101389"/>
            <a:ext cx="520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Captain Jerry Mason, USN (ret.)    VE7YAB</a:t>
            </a:r>
          </a:p>
          <a:p>
            <a:pPr algn="ctr"/>
            <a:r>
              <a:rPr lang="en-US" dirty="0"/>
              <a:t>U-boat Archive Website    http://uboatarchive.net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573" y="895455"/>
            <a:ext cx="4336959" cy="2255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573" y="3258763"/>
            <a:ext cx="4336959" cy="274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9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16307</TotalTime>
  <Words>1233</Words>
  <Application>Microsoft Office PowerPoint</Application>
  <PresentationFormat>On-screen Show (4:3)</PresentationFormat>
  <Paragraphs>264</Paragraphs>
  <Slides>21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Radar vs U-boats</vt:lpstr>
      <vt:lpstr>Radio/Radar History</vt:lpstr>
      <vt:lpstr>Radar Basics</vt:lpstr>
      <vt:lpstr>Chain Home</vt:lpstr>
      <vt:lpstr>Early Skirmishes  -  The Happy Time</vt:lpstr>
      <vt:lpstr>ASV Mk. I/II &amp; Type 286 Radars</vt:lpstr>
      <vt:lpstr>PowerPoint Presentation</vt:lpstr>
      <vt:lpstr>PowerPoint Presentation</vt:lpstr>
      <vt:lpstr>PowerPoint Presentation</vt:lpstr>
      <vt:lpstr>PowerPoint Presentation</vt:lpstr>
      <vt:lpstr>Standoff</vt:lpstr>
      <vt:lpstr>Cavity Magnetron</vt:lpstr>
      <vt:lpstr>Type 271    DMS-1000    ASV III/VI</vt:lpstr>
      <vt:lpstr>PowerPoint Presentation</vt:lpstr>
      <vt:lpstr>Disaster  -  Defeat</vt:lpstr>
      <vt:lpstr>AN/APS 4 &amp; Type 268/972 Radars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U-boat Radio Room</dc:title>
  <dc:creator>Jerry</dc:creator>
  <cp:lastModifiedBy>Jerry Mason</cp:lastModifiedBy>
  <cp:revision>828</cp:revision>
  <dcterms:created xsi:type="dcterms:W3CDTF">2016-02-20T16:09:07Z</dcterms:created>
  <dcterms:modified xsi:type="dcterms:W3CDTF">2020-10-17T13:41:48Z</dcterms:modified>
</cp:coreProperties>
</file>